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9B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9EB76-B7D3-4E91-A278-D25C27458698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9E957-5650-4346-9600-BA26A043A2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433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1400" y="525463"/>
            <a:ext cx="4673600" cy="262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NOTE THAT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72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9E957-5650-4346-9600-BA26A043A28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3948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19E957-5650-4346-9600-BA26A043A2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903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1400" y="525463"/>
            <a:ext cx="4673600" cy="2628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NOTE THAT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85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553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840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66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2185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74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1989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90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36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51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397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529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2966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006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158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675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452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07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92564EE-2CA5-421B-9CB7-F049A417E556}" type="datetimeFigureOut">
              <a:rPr lang="en-US" smtClean="0"/>
              <a:t>1/30/2020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7C1C72D-0186-444E-A905-D9CC7C6BD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9240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.wmf"/><Relationship Id="rId4" Type="http://schemas.openxmlformats.org/officeDocument/2006/relationships/oleObject" Target="../embeddings/oleObject6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Object 2"/>
          <p:cNvGraphicFramePr>
            <a:graphicFrameLocks noChangeAspect="1"/>
          </p:cNvGraphicFramePr>
          <p:nvPr>
            <p:extLst/>
          </p:nvPr>
        </p:nvGraphicFramePr>
        <p:xfrm>
          <a:off x="3480034" y="1857364"/>
          <a:ext cx="4950619" cy="43799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CorelDRAW" r:id="rId4" imgW="3943350" imgH="3943350" progId="">
                  <p:embed/>
                </p:oleObj>
              </mc:Choice>
              <mc:Fallback>
                <p:oleObj name="CorelDRAW" r:id="rId4" imgW="3943350" imgH="394335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0034" y="1857364"/>
                        <a:ext cx="4950619" cy="437994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1595407" y="642921"/>
            <a:ext cx="9144065" cy="393381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2400" b="1" dirty="0">
                <a:solidFill>
                  <a:schemeClr val="bg1"/>
                </a:solidFill>
                <a:latin typeface="Cambria" pitchFamily="18" charset="0"/>
              </a:rPr>
              <a:t>NIGERIAN CIVIL AVIATION AUTHORITY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1238217" y="1000108"/>
            <a:ext cx="9704407" cy="307764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lvl="0" algn="ctr"/>
            <a:r>
              <a:rPr lang="en-GB" sz="1400" b="1" u="sng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EXECUTIVE SUMMARY </a:t>
            </a:r>
            <a:r>
              <a:rPr lang="en-US" sz="1400" b="1" u="sng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ON INTERNATIONAL AND DOMESTIC FLIGHT OPERATIONS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1238216" y="1316238"/>
            <a:ext cx="9572692" cy="307764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ctr"/>
            <a:r>
              <a:rPr lang="en-US" sz="1400" b="1" u="sng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(JANUARY </a:t>
            </a:r>
            <a:r>
              <a:rPr lang="en-US" sz="1400" b="1" u="sng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en-US" sz="1400" b="1" u="sng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DECEMBER, 2019)</a:t>
            </a:r>
            <a:endParaRPr lang="en-US" sz="14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10908" y="5973891"/>
            <a:ext cx="1142245" cy="669925"/>
          </a:xfrm>
        </p:spPr>
        <p:txBody>
          <a:bodyPr/>
          <a:lstStyle/>
          <a:p>
            <a:fld id="{BA8EB603-B53A-462C-9089-9D4AB954B978}" type="slidenum">
              <a:rPr lang="en-US" sz="1200" b="1">
                <a:latin typeface="Cambria" panose="02040503050406030204" pitchFamily="18" charset="0"/>
                <a:ea typeface="Cambria" panose="02040503050406030204" pitchFamily="18" charset="0"/>
              </a:rPr>
              <a:pPr/>
              <a:t>1</a:t>
            </a:fld>
            <a:endParaRPr lang="en-US" sz="1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205827" name="Object 3"/>
          <p:cNvGraphicFramePr>
            <a:graphicFrameLocks noChangeAspect="1"/>
          </p:cNvGraphicFramePr>
          <p:nvPr/>
        </p:nvGraphicFramePr>
        <p:xfrm>
          <a:off x="10399669" y="142879"/>
          <a:ext cx="66383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9" r:id="rId6" imgW="2331720" imgH="2350008" progId="">
                  <p:embed/>
                </p:oleObj>
              </mc:Choice>
              <mc:Fallback>
                <p:oleObj r:id="rId6" imgW="2331720" imgH="235000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99669" y="142879"/>
                        <a:ext cx="663833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24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551721"/>
              </p:ext>
            </p:extLst>
          </p:nvPr>
        </p:nvGraphicFramePr>
        <p:xfrm>
          <a:off x="1117232" y="2214554"/>
          <a:ext cx="10684778" cy="2928958"/>
        </p:xfrm>
        <a:graphic>
          <a:graphicData uri="http://schemas.openxmlformats.org/drawingml/2006/table">
            <a:tbl>
              <a:tblPr/>
              <a:tblGrid>
                <a:gridCol w="1228577"/>
                <a:gridCol w="945060"/>
                <a:gridCol w="850554"/>
                <a:gridCol w="756046"/>
                <a:gridCol w="756046"/>
                <a:gridCol w="756046"/>
                <a:gridCol w="756046"/>
                <a:gridCol w="756046"/>
                <a:gridCol w="832613"/>
                <a:gridCol w="1057506"/>
                <a:gridCol w="1039565"/>
                <a:gridCol w="950673"/>
              </a:tblGrid>
              <a:tr h="11855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ROUTES</a:t>
                      </a:r>
                      <a:endParaRPr lang="en-US" sz="6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NUMBER OF </a:t>
                      </a: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AIRLINES </a:t>
                      </a: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IN OPERATION</a:t>
                      </a:r>
                      <a:endParaRPr lang="en-US" sz="6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 FLIGHTS OPERATED</a:t>
                      </a:r>
                      <a:endParaRPr lang="en-US" sz="6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</a:t>
                      </a:r>
                      <a:r>
                        <a:rPr lang="en-GB" sz="650" b="1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DELAYED</a:t>
                      </a:r>
                      <a:r>
                        <a:rPr lang="en-GB" sz="650" b="1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FLIGHTS</a:t>
                      </a:r>
                      <a:endParaRPr lang="en-US" sz="6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NO. OF CANCELL</a:t>
                      </a:r>
                      <a:r>
                        <a:rPr lang="en-GB" sz="650" b="1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ED FLIGHTS</a:t>
                      </a:r>
                      <a:endParaRPr lang="en-US" sz="6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</a:t>
                      </a:r>
                      <a:r>
                        <a:rPr lang="en-US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AIR/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RAMP RETURN</a:t>
                      </a:r>
                      <a:endParaRPr lang="en-US" sz="6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NO. OF </a:t>
                      </a:r>
                      <a:endParaRPr lang="en-US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DELAYED/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MISSING BAGGAGE</a:t>
                      </a:r>
                      <a:endParaRPr lang="en-US" sz="6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NO. OF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BAGGAGE</a:t>
                      </a:r>
                      <a:r>
                        <a:rPr lang="en-GB" sz="650" b="1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FOUND</a:t>
                      </a:r>
                      <a:endParaRPr lang="en-US" sz="6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</a:t>
                      </a:r>
                      <a:endParaRPr lang="en-US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OVER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BOOKING &amp; DENIED BOARDING </a:t>
                      </a: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(A)</a:t>
                      </a:r>
                      <a:endParaRPr lang="en-US" sz="6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</a:t>
                      </a:r>
                      <a:endParaRPr lang="en-US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OTHER COMPLAINTS</a:t>
                      </a:r>
                      <a:endParaRPr lang="en-US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( PILFERAGE, </a:t>
                      </a: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DISCOURTESY,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ETC)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(B)</a:t>
                      </a:r>
                      <a:endParaRPr lang="en-US" sz="6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NO. OF </a:t>
                      </a: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COMPLAINTS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(A+B)</a:t>
                      </a:r>
                      <a:endParaRPr lang="en-US" sz="6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NO. OF</a:t>
                      </a:r>
                      <a:r>
                        <a:rPr lang="en-GB" sz="650" b="1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GB" sz="650" b="1" baseline="0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RESOLVED </a:t>
                      </a: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6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CASES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6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6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8368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5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50" b="1" dirty="0">
                          <a:solidFill>
                            <a:schemeClr val="bg1"/>
                          </a:solidFill>
                          <a:latin typeface="Cambria"/>
                          <a:ea typeface="Calibri"/>
                          <a:cs typeface="Times New Roman"/>
                        </a:rPr>
                        <a:t>INTERNATIONAL AIRLINES</a:t>
                      </a:r>
                      <a:endParaRPr lang="en-US" sz="75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5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33</a:t>
                      </a:r>
                      <a:endParaRPr lang="en-GB" sz="75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15,474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4,880</a:t>
                      </a:r>
                      <a:endParaRPr lang="en-US" sz="7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82</a:t>
                      </a:r>
                      <a:endParaRPr lang="en-US" sz="7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24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0698" marR="1069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41,473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0698" marR="1069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38,440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0698" marR="1069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17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47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64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46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9065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50" b="1" smtClean="0">
                          <a:solidFill>
                            <a:schemeClr val="bg1"/>
                          </a:solidFill>
                          <a:latin typeface="Cambria"/>
                          <a:ea typeface="Calibri"/>
                          <a:cs typeface="Times New Roman"/>
                        </a:rPr>
                        <a:t>DOMESTIC </a:t>
                      </a:r>
                      <a:r>
                        <a:rPr lang="en-GB" sz="750" b="1" dirty="0">
                          <a:solidFill>
                            <a:schemeClr val="bg1"/>
                          </a:solidFill>
                          <a:latin typeface="Cambria"/>
                          <a:ea typeface="Calibri"/>
                          <a:cs typeface="Times New Roman"/>
                        </a:rPr>
                        <a:t>AIRLINES</a:t>
                      </a:r>
                      <a:endParaRPr lang="en-US" sz="75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9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53895" marR="538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5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65,401</a:t>
                      </a:r>
                      <a:endParaRPr lang="en-US" sz="750" b="1" i="0" u="none" strike="noStrike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37,510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356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66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495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640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5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59</a:t>
                      </a:r>
                      <a:endParaRPr lang="en-US" sz="75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75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44</a:t>
                      </a:r>
                      <a:endParaRPr lang="en-US" sz="75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103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5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73</a:t>
                      </a:r>
                      <a:endParaRPr lang="en-US" sz="75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095341" y="642925"/>
            <a:ext cx="10063833" cy="738652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lvl="0" algn="ctr"/>
            <a:r>
              <a:rPr lang="en-GB" b="1" dirty="0">
                <a:solidFill>
                  <a:schemeClr val="bg1"/>
                </a:solidFill>
                <a:latin typeface="Cambria" pitchFamily="18" charset="0"/>
              </a:rPr>
              <a:t>NIGERIAN CIVIL AVIATION AUTHORITY </a:t>
            </a:r>
          </a:p>
          <a:p>
            <a:pPr lvl="0" algn="ctr"/>
            <a:r>
              <a:rPr lang="en-GB" sz="1200" b="1" u="sng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EXECUTIVE SUMMARY </a:t>
            </a:r>
            <a:r>
              <a:rPr lang="en-US" sz="1200" b="1" u="sng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ON INTERNATIONAL AND DOMESTIC FLIGHT OPERATIONS </a:t>
            </a:r>
          </a:p>
          <a:p>
            <a:pPr lvl="0" algn="ctr"/>
            <a:r>
              <a:rPr lang="en-US" sz="1200" b="1" u="sng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(JANUARY </a:t>
            </a:r>
            <a:r>
              <a:rPr lang="en-US" sz="1200" b="1" u="sng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en-US" sz="1200" b="1" u="sng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DECEMBER, 2019)</a:t>
            </a:r>
            <a:endParaRPr lang="en-US" sz="1200" dirty="0">
              <a:solidFill>
                <a:schemeClr val="bg1"/>
              </a:solidFill>
              <a:latin typeface="Cambria" pitchFamily="18" charset="0"/>
            </a:endParaRPr>
          </a:p>
        </p:txBody>
      </p:sp>
      <p:sp>
        <p:nvSpPr>
          <p:cNvPr id="119809" name="Rectangle 1"/>
          <p:cNvSpPr>
            <a:spLocks noChangeArrowheads="1"/>
          </p:cNvSpPr>
          <p:nvPr/>
        </p:nvSpPr>
        <p:spPr bwMode="auto">
          <a:xfrm>
            <a:off x="1117225" y="1549278"/>
            <a:ext cx="9788791" cy="230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4" rIns="91427" bIns="45714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b="1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For the period under review, a total number of </a:t>
            </a:r>
            <a:r>
              <a:rPr lang="en-GB" sz="900" b="1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/>
              </a:rPr>
              <a:t>15,474</a:t>
            </a:r>
            <a:r>
              <a:rPr lang="en-US" sz="900" b="1" dirty="0">
                <a:solidFill>
                  <a:schemeClr val="bg1"/>
                </a:solidFill>
                <a:latin typeface="Cambria" pitchFamily="18" charset="0"/>
                <a:ea typeface="Calibri"/>
                <a:cs typeface="Times New Roman"/>
              </a:rPr>
              <a:t> </a:t>
            </a:r>
            <a:r>
              <a:rPr lang="en-US" sz="900" b="1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flights operated on international routes while </a:t>
            </a:r>
            <a:r>
              <a:rPr lang="en-US" sz="900" b="1" dirty="0">
                <a:solidFill>
                  <a:schemeClr val="bg1"/>
                </a:solidFill>
                <a:latin typeface="Cambria" pitchFamily="18" charset="0"/>
              </a:rPr>
              <a:t>65,401 </a:t>
            </a:r>
            <a:r>
              <a:rPr lang="en-US" sz="900" b="1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flights operated on domestic routes.</a:t>
            </a:r>
            <a:endParaRPr lang="en-US" sz="9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47135" y="5198075"/>
            <a:ext cx="11434119" cy="1169773"/>
          </a:xfrm>
        </p:spPr>
        <p:txBody>
          <a:bodyPr/>
          <a:lstStyle/>
          <a:p>
            <a:r>
              <a:rPr lang="en-GB" sz="8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 FOLLOWING AIRLINES WERE NOT IN OPERATION IN 2019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GB" sz="8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AZMAN AIR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GB" sz="8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FLYNAS AIRLINE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GB" sz="8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MAX AIR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GB" sz="8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MEDVIEW AIRLINE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GB" sz="8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MID-AFRICA AIR</a:t>
            </a:r>
            <a:endParaRPr lang="en-US" sz="8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n-GB" sz="8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HOWEVER, THE UNDERLISTED AIRLINES COMMENCED OPERATIONS IN DECEMBER, 2019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GB" sz="8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ANGOLA AIR</a:t>
            </a:r>
          </a:p>
          <a:p>
            <a:pPr marL="171450" indent="-171450">
              <a:buFont typeface="Wingdings" panose="05000000000000000000" pitchFamily="2" charset="2"/>
              <a:buChar char="v"/>
            </a:pPr>
            <a:r>
              <a:rPr lang="en-GB" sz="800" b="1" dirty="0" smtClean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CABO VERDE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9762" y="5782961"/>
            <a:ext cx="1142245" cy="669925"/>
          </a:xfrm>
        </p:spPr>
        <p:txBody>
          <a:bodyPr/>
          <a:lstStyle/>
          <a:p>
            <a:fld id="{BA8EB603-B53A-462C-9089-9D4AB954B978}" type="slidenum">
              <a:rPr lang="en-US" sz="1200" b="1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2</a:t>
            </a:fld>
            <a:endParaRPr lang="en-US" sz="1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806913" name="Object 1"/>
          <p:cNvGraphicFramePr>
            <a:graphicFrameLocks noChangeAspect="1"/>
          </p:cNvGraphicFramePr>
          <p:nvPr/>
        </p:nvGraphicFramePr>
        <p:xfrm>
          <a:off x="10399669" y="142879"/>
          <a:ext cx="66383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r:id="rId4" imgW="2331720" imgH="2350008" progId="">
                  <p:embed/>
                </p:oleObj>
              </mc:Choice>
              <mc:Fallback>
                <p:oleObj r:id="rId4" imgW="2331720" imgH="235000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99669" y="142879"/>
                        <a:ext cx="663833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385459" y="6445975"/>
            <a:ext cx="5891773" cy="307777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en-GB" sz="7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NOTE:</a:t>
            </a:r>
          </a:p>
          <a:p>
            <a:r>
              <a:rPr lang="en-GB" sz="7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HOWEVER, MOST OF THESE CASES WERE RESOLVED AFTER FOLLOW-UP  INCLUDING ADDITIONAL BACKLOG FROM THE PREVIOUS MONTHS</a:t>
            </a:r>
            <a:endParaRPr lang="en-US" sz="7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51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17218" y="1"/>
            <a:ext cx="9788793" cy="600152"/>
          </a:xfrm>
          <a:prstGeom prst="rect">
            <a:avLst/>
          </a:prstGeom>
          <a:noFill/>
        </p:spPr>
        <p:txBody>
          <a:bodyPr wrap="square" lIns="91427" tIns="45714" rIns="91427" bIns="45714" rtlCol="0" anchor="ctr">
            <a:spAutoFit/>
          </a:bodyPr>
          <a:lstStyle/>
          <a:p>
            <a:pPr lvl="0" algn="ctr"/>
            <a:r>
              <a:rPr lang="en-GB" sz="900" b="1" dirty="0">
                <a:latin typeface="Cambria" pitchFamily="18" charset="0"/>
              </a:rPr>
              <a:t>	</a:t>
            </a:r>
            <a:r>
              <a:rPr lang="en-GB" sz="1100" b="1" dirty="0">
                <a:solidFill>
                  <a:schemeClr val="bg1"/>
                </a:solidFill>
                <a:latin typeface="Cambria" pitchFamily="18" charset="0"/>
              </a:rPr>
              <a:t>NIGERIAN CIVIL AVIATION AUTHORITY </a:t>
            </a:r>
            <a:br>
              <a:rPr lang="en-GB" sz="1100" b="1" dirty="0">
                <a:solidFill>
                  <a:schemeClr val="bg1"/>
                </a:solidFill>
                <a:latin typeface="Cambria" pitchFamily="18" charset="0"/>
              </a:rPr>
            </a:br>
            <a:r>
              <a:rPr lang="en-GB" sz="1100" b="1" dirty="0">
                <a:solidFill>
                  <a:schemeClr val="bg1"/>
                </a:solidFill>
                <a:latin typeface="Cambria" pitchFamily="18" charset="0"/>
              </a:rPr>
              <a:t>	</a:t>
            </a:r>
            <a:r>
              <a:rPr lang="en-US" sz="1100" b="1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SUMMARY OF COMPLAINTS RECEIVED ON DOMESTIC AIRLINE OPERATIONS (WITH PERCENTAGE)</a:t>
            </a:r>
            <a:endParaRPr lang="en-GB" sz="1100" b="1" dirty="0">
              <a:solidFill>
                <a:schemeClr val="bg1"/>
              </a:solidFill>
              <a:latin typeface="Cambria" pitchFamily="18" charset="0"/>
            </a:endParaRPr>
          </a:p>
          <a:p>
            <a:pPr algn="ctr"/>
            <a:r>
              <a:rPr lang="en-GB" sz="1100" b="1" dirty="0">
                <a:solidFill>
                  <a:schemeClr val="bg1"/>
                </a:solidFill>
                <a:latin typeface="Cambria" pitchFamily="18" charset="0"/>
              </a:rPr>
              <a:t>	(</a:t>
            </a:r>
            <a:r>
              <a:rPr lang="en-US" sz="1100" b="1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JANUARY </a:t>
            </a:r>
            <a:r>
              <a:rPr lang="en-US" sz="1100" b="1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en-US" sz="1100" b="1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DECEMBER, 2019</a:t>
            </a:r>
            <a:r>
              <a:rPr lang="en-GB" sz="1100" b="1" dirty="0">
                <a:solidFill>
                  <a:schemeClr val="bg1"/>
                </a:solidFill>
                <a:latin typeface="Cambria" pitchFamily="18" charset="0"/>
              </a:rPr>
              <a:t>)</a:t>
            </a:r>
            <a:endParaRPr lang="en-US" sz="1100" dirty="0">
              <a:solidFill>
                <a:schemeClr val="bg1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4639947"/>
              </p:ext>
            </p:extLst>
          </p:nvPr>
        </p:nvGraphicFramePr>
        <p:xfrm>
          <a:off x="948446" y="571486"/>
          <a:ext cx="10815186" cy="6150028"/>
        </p:xfrm>
        <a:graphic>
          <a:graphicData uri="http://schemas.openxmlformats.org/drawingml/2006/table">
            <a:tbl>
              <a:tblPr/>
              <a:tblGrid>
                <a:gridCol w="309980"/>
                <a:gridCol w="1136593"/>
                <a:gridCol w="723287"/>
                <a:gridCol w="619961"/>
                <a:gridCol w="619961"/>
                <a:gridCol w="723287"/>
                <a:gridCol w="826613"/>
                <a:gridCol w="543766"/>
                <a:gridCol w="743676"/>
                <a:gridCol w="743676"/>
                <a:gridCol w="958607"/>
                <a:gridCol w="1005894"/>
                <a:gridCol w="848571"/>
                <a:gridCol w="1011314"/>
              </a:tblGrid>
              <a:tr h="503365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   SN 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AIRLINES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FLIGHTS OPERATED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FLIGHTS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0698" marR="1069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9057" marR="9057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CANCELLED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FLIGHTS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</a:t>
                      </a: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AIR/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RAMP</a:t>
                      </a:r>
                      <a:r>
                        <a:rPr lang="en-US" sz="600" b="1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600" b="1" baseline="0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RETURN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DELAYED/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MISSING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BAGGAGE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BAGGAGE</a:t>
                      </a:r>
                      <a:r>
                        <a:rPr lang="en-GB" sz="600" b="1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GB" sz="600" b="1" baseline="0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FOUND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</a:t>
                      </a:r>
                      <a:endParaRPr lang="en-GB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OVER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BOOKING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&amp; DENIED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BOARDING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(A)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OTHERS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(PILFERAGE,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DISCOURTESY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ETC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)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(B) 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</a:t>
                      </a:r>
                      <a:r>
                        <a:rPr lang="en-US" sz="600" b="1" kern="1200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 OF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COMPLAINTS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(A+B)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 OF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CASES/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COMPENSATION 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68055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NO. OF </a:t>
                      </a:r>
                      <a:endParaRPr lang="en-GB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DELAYED </a:t>
                      </a: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FLIGHTS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0698" marR="1069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% ON </a:t>
                      </a:r>
                      <a:endParaRPr lang="en-GB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DELAYED 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FLIGHTS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0698" marR="1069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NO. OF </a:t>
                      </a:r>
                      <a:endParaRPr lang="en-GB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CANCELLED </a:t>
                      </a: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FLIGHTS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% ON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CANCELLED 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FLIGHTS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80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AFRICAN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WORLD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1,832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19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1,031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1,042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8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2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AIR </a:t>
                      </a:r>
                      <a:r>
                        <a:rPr lang="en-US" sz="700" b="1" u="none" strike="noStrike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COTE</a:t>
                      </a:r>
                      <a:r>
                        <a:rPr lang="en-US" sz="700" b="1" u="none" strike="noStrike" baseline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baseline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D’VOIRE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34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595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8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3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AIR FRANCE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13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4,406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4,314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8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4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AIR NAMIBIA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58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8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5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AIR PEACE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53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8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6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ANGOLA AIR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100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8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7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ARIK AIR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37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8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8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ASKY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1,228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27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8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9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AZMAN AIR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-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8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10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BADR AIR</a:t>
                      </a: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86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88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GB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11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BRITISH AIR</a:t>
                      </a:r>
                      <a:endParaRPr lang="en-US" sz="700" b="1" i="0" u="none" strike="noStrike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19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3,714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3,646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913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12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CABO VERDE AIR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89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913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13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CAMAIR - CO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23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23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7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14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CRONOS AIR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22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7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15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DELTA AIRLINE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12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4,413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4,310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7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16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EGYPT AIR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60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2,267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1,837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7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17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EMIRATES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17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1,935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1,649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5873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18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ETHIOPIAN</a:t>
                      </a:r>
                      <a:r>
                        <a:rPr lang="en-US" sz="700" b="1" u="none" strike="noStrike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 AIR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1,025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55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1,517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1,422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0065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19</a:t>
                      </a:r>
                      <a:endParaRPr lang="en-GB" sz="6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ETIHAD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19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14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20</a:t>
                      </a:r>
                      <a:endParaRPr lang="en-GB" sz="6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FLYNAS</a:t>
                      </a:r>
                      <a:r>
                        <a:rPr lang="en-US" sz="700" b="1" i="0" u="none" strike="noStrike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 AIR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430382" y="6379195"/>
            <a:ext cx="607635" cy="268178"/>
          </a:xfrm>
        </p:spPr>
        <p:txBody>
          <a:bodyPr/>
          <a:lstStyle/>
          <a:p>
            <a:fld id="{BA8EB603-B53A-462C-9089-9D4AB954B978}" type="slidenum">
              <a:rPr lang="en-US" sz="1200" b="1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3</a:t>
            </a:fld>
            <a:endParaRPr lang="en-US" sz="1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794625" name="Object 1"/>
          <p:cNvGraphicFramePr>
            <a:graphicFrameLocks noChangeAspect="1"/>
          </p:cNvGraphicFramePr>
          <p:nvPr/>
        </p:nvGraphicFramePr>
        <p:xfrm>
          <a:off x="10399699" y="3"/>
          <a:ext cx="66383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r:id="rId4" imgW="2331720" imgH="2350008" progId="">
                  <p:embed/>
                </p:oleObj>
              </mc:Choice>
              <mc:Fallback>
                <p:oleObj r:id="rId4" imgW="2331720" imgH="235000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99699" y="3"/>
                        <a:ext cx="663833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480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729091"/>
              </p:ext>
            </p:extLst>
          </p:nvPr>
        </p:nvGraphicFramePr>
        <p:xfrm>
          <a:off x="948445" y="571483"/>
          <a:ext cx="10765759" cy="6209967"/>
        </p:xfrm>
        <a:graphic>
          <a:graphicData uri="http://schemas.openxmlformats.org/drawingml/2006/table">
            <a:tbl>
              <a:tblPr/>
              <a:tblGrid>
                <a:gridCol w="372384"/>
                <a:gridCol w="1042677"/>
                <a:gridCol w="755610"/>
                <a:gridCol w="620192"/>
                <a:gridCol w="620192"/>
                <a:gridCol w="759652"/>
                <a:gridCol w="790817"/>
                <a:gridCol w="620203"/>
                <a:gridCol w="599860"/>
                <a:gridCol w="717001"/>
                <a:gridCol w="967657"/>
                <a:gridCol w="1040214"/>
                <a:gridCol w="825647"/>
                <a:gridCol w="1033653"/>
              </a:tblGrid>
              <a:tr h="409246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   SN 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AIRLINES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FLIGHTS OPERATED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FLIGHTS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0698" marR="1069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9057" marR="9057" marT="196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CANCELLED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FLIGHTS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</a:t>
                      </a: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AIR/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RAMP RETURNS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 OF</a:t>
                      </a:r>
                      <a:r>
                        <a:rPr lang="en-US" sz="600" b="1" kern="1200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DELAYED/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MISSING BAGGAGE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BAGGAGE </a:t>
                      </a:r>
                      <a:endParaRPr lang="en-GB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FOUND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OVER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BOOKING &amp; DENIED BOARDING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(A)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NO.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 OTHERS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(PILFERAGE,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DISCOURTESY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,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ETC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)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(B)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. OF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COMPLAINTS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GB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(A+B)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 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NO.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OF  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CASES/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COMPENSATION 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600891"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DELAYED FLIGHTS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0698" marR="1069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% ON DELAYED 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FLIGHTS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0698" marR="1069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CANCELLED </a:t>
                      </a:r>
                      <a:endParaRPr lang="en-GB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FLIGHTS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% ON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 CANCELLED 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FLIGHTS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7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endParaRPr lang="en-US" sz="8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endParaRPr lang="en-US" sz="800" b="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2953" marR="2953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21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KENYA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31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1,523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1,186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22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KLM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19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5,060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4,993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23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LUFTHANSA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16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3,054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2,933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24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MAX AIR </a:t>
                      </a: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25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MERIDIANA</a:t>
                      </a: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37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26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MEDVIEW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27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MIDDLE EAST</a:t>
                      </a:r>
                      <a:endParaRPr lang="en-US" sz="700" b="1" i="0" u="none" strike="noStrike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26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28</a:t>
                      </a:r>
                      <a:endParaRPr lang="en-GB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MI</a:t>
                      </a:r>
                      <a:r>
                        <a:rPr lang="en-US" sz="700" b="1" i="0" u="none" strike="noStrike" baseline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D </a:t>
                      </a: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AFRICA</a:t>
                      </a: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29</a:t>
                      </a:r>
                      <a:endParaRPr lang="en-GB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OVERLAND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83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30</a:t>
                      </a:r>
                      <a:endParaRPr lang="en-GB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QATAR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10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527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522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935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31</a:t>
                      </a:r>
                      <a:endParaRPr lang="en-GB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ROYAL AIR </a:t>
                      </a:r>
                    </a:p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MAROC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15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1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3,041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2,120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32</a:t>
                      </a:r>
                      <a:endParaRPr lang="en-GB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RWANDA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38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1,555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1,436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33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SAUDI AIR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81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34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SUDAN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38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35</a:t>
                      </a:r>
                      <a:endParaRPr lang="en-GB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SOUTH AFRICAN 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359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8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827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1,021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676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36</a:t>
                      </a:r>
                      <a:endParaRPr lang="en-GB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TARCO AIR</a:t>
                      </a: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76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23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37</a:t>
                      </a:r>
                      <a:endParaRPr lang="en-GB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TURKISH AIR</a:t>
                      </a:r>
                      <a:endParaRPr lang="en-US" sz="700" b="1" i="0" u="none" strike="noStrike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493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64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-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2,850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2,485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2832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38</a:t>
                      </a:r>
                      <a:endParaRPr lang="en-GB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VIRGIN ATLANTIC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6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1,342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1,072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GB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054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  <a:ea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TOTAL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3488" marR="3488" marT="29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15,474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4,880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82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70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24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41,473</a:t>
                      </a:r>
                      <a:endParaRPr lang="en-US" sz="700" b="1" i="0" u="none" strike="noStrike" dirty="0" smtClean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38,440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17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47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64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itchFamily="18" charset="0"/>
                        </a:rPr>
                        <a:t>46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540325" y="6378594"/>
            <a:ext cx="590665" cy="365126"/>
          </a:xfrm>
        </p:spPr>
        <p:txBody>
          <a:bodyPr/>
          <a:lstStyle/>
          <a:p>
            <a:fld id="{BA8EB603-B53A-462C-9089-9D4AB954B978}" type="slidenum">
              <a:rPr lang="en-US" sz="1200" b="1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4</a:t>
            </a:fld>
            <a:endParaRPr lang="en-US" sz="1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2551" y="1"/>
            <a:ext cx="10989276" cy="600152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ctr"/>
            <a:r>
              <a:rPr lang="en-GB" sz="1100" b="1" dirty="0">
                <a:solidFill>
                  <a:schemeClr val="bg1"/>
                </a:solidFill>
                <a:latin typeface="Cambria" pitchFamily="18" charset="0"/>
              </a:rPr>
              <a:t>NIGERIAN CIVIL AVIATION AUTHORITY </a:t>
            </a:r>
            <a:br>
              <a:rPr lang="en-GB" sz="1100" b="1" dirty="0">
                <a:solidFill>
                  <a:schemeClr val="bg1"/>
                </a:solidFill>
                <a:latin typeface="Cambria" pitchFamily="18" charset="0"/>
              </a:rPr>
            </a:br>
            <a:r>
              <a:rPr lang="en-GB" sz="1100" b="1" dirty="0">
                <a:solidFill>
                  <a:schemeClr val="bg1"/>
                </a:solidFill>
                <a:latin typeface="Cambria" pitchFamily="18" charset="0"/>
              </a:rPr>
              <a:t>SUMMARY OF COMPLAINTS RECEIVED ON INTERNATIONAL AIRLINES  </a:t>
            </a:r>
          </a:p>
          <a:p>
            <a:pPr algn="ctr"/>
            <a:r>
              <a:rPr lang="en-GB" sz="1100" b="1" dirty="0">
                <a:solidFill>
                  <a:schemeClr val="bg1"/>
                </a:solidFill>
                <a:latin typeface="Cambria" pitchFamily="18" charset="0"/>
              </a:rPr>
              <a:t>(</a:t>
            </a:r>
            <a:r>
              <a:rPr lang="en-US" sz="1100" b="1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JANUARY </a:t>
            </a:r>
            <a:r>
              <a:rPr lang="en-US" sz="1100" b="1" dirty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en-US" sz="1100" b="1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DECEMBER, 2019</a:t>
            </a:r>
            <a:r>
              <a:rPr lang="en-GB" sz="1100" b="1" dirty="0">
                <a:solidFill>
                  <a:schemeClr val="bg1"/>
                </a:solidFill>
                <a:latin typeface="Cambria" pitchFamily="18" charset="0"/>
              </a:rPr>
              <a:t>)</a:t>
            </a:r>
            <a:endParaRPr lang="en-US" sz="1100" dirty="0">
              <a:solidFill>
                <a:schemeClr val="bg1"/>
              </a:solidFill>
            </a:endParaRPr>
          </a:p>
        </p:txBody>
      </p:sp>
      <p:graphicFrame>
        <p:nvGraphicFramePr>
          <p:cNvPr id="793601" name="Object 1"/>
          <p:cNvGraphicFramePr>
            <a:graphicFrameLocks noChangeAspect="1"/>
          </p:cNvGraphicFramePr>
          <p:nvPr/>
        </p:nvGraphicFramePr>
        <p:xfrm>
          <a:off x="10399699" y="3"/>
          <a:ext cx="66383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99699" y="3"/>
                        <a:ext cx="663833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2840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3480034" y="1857364"/>
          <a:ext cx="4950619" cy="4286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6" name="CorelDRAW" r:id="rId4" imgW="3943350" imgH="3943350" progId="">
                  <p:embed/>
                </p:oleObj>
              </mc:Choice>
              <mc:Fallback>
                <p:oleObj name="CorelDRAW" r:id="rId4" imgW="3943350" imgH="394335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0034" y="1857364"/>
                        <a:ext cx="4950619" cy="42862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952465" y="642921"/>
            <a:ext cx="10287071" cy="338542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algn="ctr" eaLnBrk="0" hangingPunct="0">
              <a:lnSpc>
                <a:spcPct val="80000"/>
              </a:lnSpc>
              <a:spcBef>
                <a:spcPct val="50000"/>
              </a:spcBef>
            </a:pPr>
            <a:r>
              <a:rPr lang="en-US" sz="2000" b="1" dirty="0">
                <a:solidFill>
                  <a:schemeClr val="bg1"/>
                </a:solidFill>
                <a:latin typeface="Cambria" pitchFamily="18" charset="0"/>
              </a:rPr>
              <a:t>NIGERIAN CIVIL AVIATION AUTHORITY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1243796" y="873453"/>
            <a:ext cx="9704407" cy="369320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pPr lvl="0" algn="ctr"/>
            <a:r>
              <a:rPr lang="en-US" b="1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DOMESTIC FLIGHT OPERATIONS</a:t>
            </a:r>
          </a:p>
        </p:txBody>
      </p:sp>
      <p:sp>
        <p:nvSpPr>
          <p:cNvPr id="7" name="Rectangle 6"/>
          <p:cNvSpPr/>
          <p:nvPr/>
        </p:nvSpPr>
        <p:spPr>
          <a:xfrm>
            <a:off x="3373119" y="1175240"/>
            <a:ext cx="5932615" cy="338542"/>
          </a:xfrm>
          <a:prstGeom prst="rect">
            <a:avLst/>
          </a:prstGeom>
        </p:spPr>
        <p:txBody>
          <a:bodyPr wrap="square" lIns="91427" tIns="45714" rIns="91427" bIns="45714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	       </a:t>
            </a:r>
            <a:r>
              <a:rPr lang="en-US" sz="1600" b="1" dirty="0" smtClean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en-US" sz="1600" b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JANUARY </a:t>
            </a:r>
            <a:r>
              <a:rPr lang="en-US" sz="1600" b="1" dirty="0">
                <a:solidFill>
                  <a:prstClr val="black"/>
                </a:solidFill>
                <a:ea typeface="Calibri" pitchFamily="34" charset="0"/>
                <a:cs typeface="Times New Roman" pitchFamily="18" charset="0"/>
              </a:rPr>
              <a:t>–</a:t>
            </a:r>
            <a:r>
              <a:rPr lang="en-US" sz="1600" b="1" dirty="0">
                <a:solidFill>
                  <a:prstClr val="black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 DECEMBER, 2019)</a:t>
            </a:r>
            <a:endParaRPr lang="en-US" sz="16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16281" y="5993668"/>
            <a:ext cx="1142245" cy="669925"/>
          </a:xfrm>
        </p:spPr>
        <p:txBody>
          <a:bodyPr/>
          <a:lstStyle/>
          <a:p>
            <a:fld id="{BA8EB603-B53A-462C-9089-9D4AB954B978}" type="slidenum">
              <a:rPr lang="en-US" sz="1200" b="1">
                <a:latin typeface="Cambria" panose="02040503050406030204" pitchFamily="18" charset="0"/>
                <a:ea typeface="Cambria" panose="02040503050406030204" pitchFamily="18" charset="0"/>
              </a:rPr>
              <a:pPr/>
              <a:t>5</a:t>
            </a:fld>
            <a:endParaRPr lang="en-US" sz="1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465923" name="Object 3"/>
          <p:cNvGraphicFramePr>
            <a:graphicFrameLocks noChangeAspect="1"/>
          </p:cNvGraphicFramePr>
          <p:nvPr/>
        </p:nvGraphicFramePr>
        <p:xfrm>
          <a:off x="10399699" y="357169"/>
          <a:ext cx="66383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7" r:id="rId6" imgW="2331720" imgH="2350008" progId="">
                  <p:embed/>
                </p:oleObj>
              </mc:Choice>
              <mc:Fallback>
                <p:oleObj r:id="rId6" imgW="2331720" imgH="235000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99699" y="357169"/>
                        <a:ext cx="663833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6788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310065"/>
              </p:ext>
            </p:extLst>
          </p:nvPr>
        </p:nvGraphicFramePr>
        <p:xfrm>
          <a:off x="822315" y="600154"/>
          <a:ext cx="10900128" cy="5644129"/>
        </p:xfrm>
        <a:graphic>
          <a:graphicData uri="http://schemas.openxmlformats.org/drawingml/2006/table">
            <a:tbl>
              <a:tblPr/>
              <a:tblGrid>
                <a:gridCol w="416028"/>
                <a:gridCol w="1352089"/>
                <a:gridCol w="832055"/>
                <a:gridCol w="832055"/>
                <a:gridCol w="619271"/>
                <a:gridCol w="732816"/>
                <a:gridCol w="728048"/>
                <a:gridCol w="728048"/>
                <a:gridCol w="620748"/>
                <a:gridCol w="819938"/>
                <a:gridCol w="847465"/>
                <a:gridCol w="728048"/>
                <a:gridCol w="756676"/>
                <a:gridCol w="886843"/>
              </a:tblGrid>
              <a:tr h="580064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/>
                        </a:rPr>
                        <a:t>  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Arial"/>
                        </a:rPr>
                        <a:t> SN 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AIRLINES 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NO.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FLIGHTS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OPERATED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55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55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FLIGHTS</a:t>
                      </a:r>
                      <a:endParaRPr lang="en-US" sz="5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0698" marR="1069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9057" marR="9057" marT="1969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TOTAL NO.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55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CANCELLED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550" b="1" kern="1200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Times New Roman"/>
                          <a:cs typeface="Times New Roman"/>
                        </a:rPr>
                        <a:t>FLIGHTS</a:t>
                      </a:r>
                      <a:endParaRPr lang="en-US" sz="5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800" dirty="0"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 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baseline="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AIR </a:t>
                      </a: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RAMP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RETURN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. 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OVER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BOOKING &amp; DENIED BOARDING 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(A)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.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OTHERS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(PILFERAGE, DISCOURTESY,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ETC)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(B) 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DELAYED/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MISSING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BAGGAGE 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3201" marR="2320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NO.</a:t>
                      </a:r>
                      <a:r>
                        <a:rPr lang="en-US" sz="600" b="1" kern="1200" baseline="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OF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BAGGAGE </a:t>
                      </a:r>
                      <a:endParaRPr lang="en-GB" sz="600" b="1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6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FOUND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23201" marR="23201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NO. OF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COMPLAINTS </a:t>
                      </a:r>
                      <a:endParaRPr lang="en-US" sz="600" b="1" kern="1200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GB" sz="600" b="1" kern="120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(</a:t>
                      </a:r>
                      <a:r>
                        <a:rPr lang="en-GB" sz="600" b="1" kern="120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A+B</a:t>
                      </a:r>
                      <a:r>
                        <a:rPr lang="en-GB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)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NO</a:t>
                      </a: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. OF 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RESOLVED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CASES/ </a:t>
                      </a:r>
                      <a:endParaRPr lang="en-US" sz="600" b="1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384810" algn="l"/>
                        </a:tabLst>
                      </a:pPr>
                      <a:r>
                        <a:rPr lang="en-US" sz="6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COMPENSATION </a:t>
                      </a:r>
                      <a:endParaRPr lang="en-US" sz="6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8626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sz="750" dirty="0"/>
                    </a:p>
                  </a:txBody>
                  <a:tcPr marL="6405" marR="6405" marT="640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750" dirty="0"/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NO. OF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DELAYED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FLIGHTS</a:t>
                      </a:r>
                      <a:endParaRPr lang="en-US" sz="5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0698" marR="1069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% ON </a:t>
                      </a:r>
                      <a:endParaRPr lang="en-GB" sz="5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DELAYED </a:t>
                      </a:r>
                      <a:endParaRPr lang="en-US" sz="5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FLIGHTS</a:t>
                      </a:r>
                      <a:endParaRPr lang="en-US" sz="550" b="1" dirty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10698" marR="10698" marT="196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NO. OF </a:t>
                      </a:r>
                      <a:endParaRPr lang="en-GB" sz="5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CANCELLED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FLIGHTS</a:t>
                      </a:r>
                      <a:endParaRPr lang="en-US" sz="5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% ON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CANCELLED </a:t>
                      </a:r>
                      <a:endParaRPr lang="en-US" sz="5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550" b="1" dirty="0" smtClean="0">
                          <a:solidFill>
                            <a:schemeClr val="bg1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FLIGHTS</a:t>
                      </a:r>
                      <a:endParaRPr lang="en-US" sz="550" b="1" dirty="0" smtClean="0">
                        <a:solidFill>
                          <a:schemeClr val="bg1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640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700" b="1" kern="12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2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1 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700" b="1" kern="1200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AERO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CONTRACTORS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6,717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4,422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66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67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700" b="1" kern="12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2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2 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ARIK AIR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11,608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5,043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43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45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659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700" b="1" kern="12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2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3 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AZMAN AIR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5,998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3,383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56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188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700" b="1" kern="12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2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4 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DANA AIR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5,481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3,817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70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625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5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MEDVIEW</a:t>
                      </a: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442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62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356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700" b="1" kern="12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GB" sz="7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6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OVERLAND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2,755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1,894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69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4659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sz="700" b="1" kern="120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kern="1200" dirty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7</a:t>
                      </a:r>
                      <a:r>
                        <a:rPr lang="en-US" sz="700" b="1" kern="120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 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AIR PEACE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24,014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13,673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57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301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747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8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MAX AIR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5,912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3,689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62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3747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9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IBOM AIR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2,474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1,313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53</a:t>
                      </a:r>
                      <a:endParaRPr lang="en-US" sz="700" b="0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-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7566" marR="7566" marT="427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 </a:t>
                      </a:r>
                      <a:r>
                        <a:rPr lang="en-US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Cambria" panose="02040503050406030204" pitchFamily="18" charset="0"/>
                        </a:rPr>
                        <a:t>-</a:t>
                      </a:r>
                      <a:endParaRPr lang="en-US" sz="700" b="0" i="0" u="none" strike="noStrike" dirty="0">
                        <a:solidFill>
                          <a:schemeClr val="bg1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  <a:tr h="57917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Times New Roman"/>
                        </a:rPr>
                        <a:t>TOTAL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/>
                      </a:endParaRPr>
                    </a:p>
                  </a:txBody>
                  <a:tcPr marL="7566" marR="7566" marT="640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65,401</a:t>
                      </a:r>
                      <a:endParaRPr lang="en-US" sz="700" b="1" i="0" u="none" strike="noStrike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37,510</a:t>
                      </a:r>
                      <a:endParaRPr lang="en-US" sz="700" b="1" i="0" u="none" strike="noStrike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356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100000"/>
                        </a:lnSpc>
                      </a:pPr>
                      <a:r>
                        <a:rPr lang="en-GB" sz="700" b="1" i="0" u="none" strike="noStrike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66</a:t>
                      </a:r>
                      <a:endParaRPr lang="en-US" sz="700" b="1" i="0" u="none" strike="noStrike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59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44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495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640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103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7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73</a:t>
                      </a:r>
                      <a:endParaRPr lang="en-US" sz="7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11251" marR="11251" marT="9526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714885" y="97796"/>
            <a:ext cx="5688893" cy="269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27" tIns="45714" rIns="91427" bIns="45714" numCol="1" anchor="ctr" anchorCtr="0" compatLnSpc="1">
            <a:prstTxWarp prst="textNoShape">
              <a:avLst/>
            </a:prstTxWarp>
            <a:spAutoFit/>
          </a:bodyPr>
          <a:lstStyle/>
          <a:p>
            <a:pPr indent="457137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11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						</a:t>
            </a:r>
            <a:endParaRPr lang="en-US" dirty="0">
              <a:latin typeface="Arial" pitchFamily="34" charset="0"/>
            </a:endParaRPr>
          </a:p>
        </p:txBody>
      </p:sp>
      <p:graphicFrame>
        <p:nvGraphicFramePr>
          <p:cNvPr id="3174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887705"/>
              </p:ext>
            </p:extLst>
          </p:nvPr>
        </p:nvGraphicFramePr>
        <p:xfrm>
          <a:off x="11327949" y="57228"/>
          <a:ext cx="663833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r:id="rId3" imgW="2331720" imgH="2350008" progId="">
                  <p:embed/>
                </p:oleObj>
              </mc:Choice>
              <mc:Fallback>
                <p:oleObj r:id="rId3" imgW="2331720" imgH="235000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27949" y="57228"/>
                        <a:ext cx="663833" cy="542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864068" y="1"/>
            <a:ext cx="10463881" cy="60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7" tIns="45714" rIns="91427" bIns="45714" numCol="1" anchor="ctr" anchorCtr="0" compatLnSpc="1">
            <a:prstTxWarp prst="textNoShape">
              <a:avLst/>
            </a:prstTxWarp>
            <a:spAutoFit/>
          </a:bodyPr>
          <a:lstStyle/>
          <a:p>
            <a:pPr indent="457137" algn="ctr" fontAlgn="base">
              <a:spcBef>
                <a:spcPct val="0"/>
              </a:spcBef>
              <a:spcAft>
                <a:spcPct val="0"/>
              </a:spcAft>
              <a:tabLst>
                <a:tab pos="384123" algn="l"/>
              </a:tabLst>
            </a:pPr>
            <a:r>
              <a:rPr lang="en-GB" sz="1100" b="1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NIGERIAN CIVIL AVIATION AUTHORITY</a:t>
            </a:r>
            <a:endParaRPr lang="en-US" sz="1100" b="1" dirty="0">
              <a:solidFill>
                <a:schemeClr val="bg1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indent="457137" algn="ctr" fontAlgn="base">
              <a:spcBef>
                <a:spcPct val="0"/>
              </a:spcBef>
              <a:spcAft>
                <a:spcPct val="0"/>
              </a:spcAft>
              <a:tabLst>
                <a:tab pos="384123" algn="l"/>
              </a:tabLst>
            </a:pPr>
            <a:r>
              <a:rPr lang="en-US" sz="1100" b="1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SUMMARY OF COMPLAINTS RECEIVED ON DOMESTIC AIRLINE OPERATIONS (WITH PERCENTAGE)</a:t>
            </a:r>
            <a:endParaRPr lang="en-US" sz="1100" b="1" dirty="0">
              <a:solidFill>
                <a:schemeClr val="bg1"/>
              </a:solidFill>
              <a:latin typeface="Cambria" pitchFamily="18" charset="0"/>
            </a:endParaRPr>
          </a:p>
          <a:p>
            <a:pPr indent="457137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384123" algn="l"/>
              </a:tabLst>
            </a:pPr>
            <a:r>
              <a:rPr lang="en-US" sz="1100" b="1" dirty="0">
                <a:solidFill>
                  <a:schemeClr val="bg1"/>
                </a:solidFill>
                <a:latin typeface="Cambria" pitchFamily="18" charset="0"/>
                <a:ea typeface="Calibri" pitchFamily="34" charset="0"/>
                <a:cs typeface="Times New Roman" pitchFamily="18" charset="0"/>
              </a:rPr>
              <a:t>(JANUARY –  DECEMBER, 2019)</a:t>
            </a:r>
            <a:endParaRPr lang="en-US" sz="11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31611" y="6048032"/>
            <a:ext cx="1142245" cy="669925"/>
          </a:xfrm>
        </p:spPr>
        <p:txBody>
          <a:bodyPr/>
          <a:lstStyle/>
          <a:p>
            <a:fld id="{BA8EB603-B53A-462C-9089-9D4AB954B978}" type="slidenum">
              <a:rPr lang="en-US" sz="1200" b="1" smtClean="0">
                <a:latin typeface="Cambria" panose="02040503050406030204" pitchFamily="18" charset="0"/>
                <a:ea typeface="Cambria" panose="02040503050406030204" pitchFamily="18" charset="0"/>
              </a:rPr>
              <a:pPr/>
              <a:t>6</a:t>
            </a:fld>
            <a:endParaRPr lang="en-US" sz="1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5459" y="6445975"/>
            <a:ext cx="7072362" cy="30777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en-GB" sz="7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NOTE:</a:t>
            </a:r>
          </a:p>
          <a:p>
            <a:r>
              <a:rPr lang="en-GB" sz="7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HOWEVER, MOST OF THESE CASES WERE RESOLVED AFTER FOLLOW-UP  INCLUDING ADDITIONAL BACKLOG FROM THE PREVIOUS MONTHS</a:t>
            </a:r>
            <a:endParaRPr lang="en-US" sz="7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30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328</TotalTime>
  <Words>1299</Words>
  <Application>Microsoft Office PowerPoint</Application>
  <PresentationFormat>Widescreen</PresentationFormat>
  <Paragraphs>968</Paragraphs>
  <Slides>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Calibri</vt:lpstr>
      <vt:lpstr>Cambria</vt:lpstr>
      <vt:lpstr>Century Gothic</vt:lpstr>
      <vt:lpstr>Times New Roman</vt:lpstr>
      <vt:lpstr>Wingdings</vt:lpstr>
      <vt:lpstr>Wingdings 3</vt:lpstr>
      <vt:lpstr>Slice</vt:lpstr>
      <vt:lpstr>CorelDRAW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NCAA</cp:lastModifiedBy>
  <cp:revision>12</cp:revision>
  <cp:lastPrinted>2020-01-30T07:53:10Z</cp:lastPrinted>
  <dcterms:created xsi:type="dcterms:W3CDTF">2020-01-21T13:51:34Z</dcterms:created>
  <dcterms:modified xsi:type="dcterms:W3CDTF">2020-01-30T12:35:11Z</dcterms:modified>
</cp:coreProperties>
</file>